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20B0604020202020204" charset="0"/>
      <p:regular r:id="rId27"/>
      <p:bold r:id="rId28"/>
    </p:embeddedFont>
    <p:embeddedFont>
      <p:font typeface="Montserrat Classic" panose="020B0604020202020204" charset="0"/>
      <p:regular r:id="rId29"/>
    </p:embeddedFont>
    <p:embeddedFont>
      <p:font typeface="Montserrat Classic Bold" panose="020B0604020202020204" charset="0"/>
      <p:regular r:id="rId30"/>
    </p:embeddedFont>
    <p:embeddedFont>
      <p:font typeface="Montserrat SemiBold" panose="00000700000000000000" pitchFamily="2" charset="0"/>
      <p:bold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411815" y="5898911"/>
            <a:ext cx="12114058" cy="0"/>
          </a:xfrm>
          <a:prstGeom prst="line">
            <a:avLst/>
          </a:prstGeom>
          <a:ln w="666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57123" y="2705100"/>
            <a:ext cx="16002177" cy="288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49"/>
              </a:lnSpc>
            </a:pPr>
            <a:r>
              <a:rPr lang="en-US" sz="16820" dirty="0">
                <a:solidFill>
                  <a:srgbClr val="2254C5"/>
                </a:solidFill>
                <a:latin typeface="Montserrat Bold"/>
              </a:rPr>
              <a:t>Certichain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8039" y="8694419"/>
            <a:ext cx="2259783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2254C5"/>
                </a:solidFill>
                <a:latin typeface="Montserrat"/>
              </a:rPr>
              <a:t>Group 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8039" y="6075823"/>
            <a:ext cx="11513298" cy="143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2"/>
              </a:lnSpc>
            </a:pPr>
            <a:r>
              <a:rPr lang="en-US" sz="4123" dirty="0">
                <a:solidFill>
                  <a:srgbClr val="2254C5"/>
                </a:solidFill>
                <a:latin typeface="Montserrat Bold"/>
              </a:rPr>
              <a:t>Software Requirements Specification Presentation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167258" y="2792464"/>
            <a:ext cx="9953484" cy="6503530"/>
          </a:xfrm>
          <a:custGeom>
            <a:avLst/>
            <a:gdLst/>
            <a:ahLst/>
            <a:cxnLst/>
            <a:rect l="l" t="t" r="r" b="b"/>
            <a:pathLst>
              <a:path w="9953484" h="6503530">
                <a:moveTo>
                  <a:pt x="0" y="0"/>
                </a:moveTo>
                <a:lnTo>
                  <a:pt x="9953484" y="0"/>
                </a:lnTo>
                <a:lnTo>
                  <a:pt x="9953484" y="6503531"/>
                </a:lnTo>
                <a:lnTo>
                  <a:pt x="0" y="6503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83048" y="1214657"/>
            <a:ext cx="9596764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User Interfaces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32922" y="2778616"/>
            <a:ext cx="9822157" cy="6531228"/>
          </a:xfrm>
          <a:custGeom>
            <a:avLst/>
            <a:gdLst/>
            <a:ahLst/>
            <a:cxnLst/>
            <a:rect l="l" t="t" r="r" b="b"/>
            <a:pathLst>
              <a:path w="9822157" h="6531228">
                <a:moveTo>
                  <a:pt x="0" y="0"/>
                </a:moveTo>
                <a:lnTo>
                  <a:pt x="9822156" y="0"/>
                </a:lnTo>
                <a:lnTo>
                  <a:pt x="9822156" y="6531227"/>
                </a:lnTo>
                <a:lnTo>
                  <a:pt x="0" y="6531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83048" y="1214657"/>
            <a:ext cx="9596764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User Interfaces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23177" y="2800707"/>
            <a:ext cx="9841646" cy="6487045"/>
          </a:xfrm>
          <a:custGeom>
            <a:avLst/>
            <a:gdLst/>
            <a:ahLst/>
            <a:cxnLst/>
            <a:rect l="l" t="t" r="r" b="b"/>
            <a:pathLst>
              <a:path w="9841646" h="6487045">
                <a:moveTo>
                  <a:pt x="0" y="0"/>
                </a:moveTo>
                <a:lnTo>
                  <a:pt x="9841646" y="0"/>
                </a:lnTo>
                <a:lnTo>
                  <a:pt x="9841646" y="6487045"/>
                </a:lnTo>
                <a:lnTo>
                  <a:pt x="0" y="648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83048" y="1214657"/>
            <a:ext cx="9596764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User Interfaces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182448" y="2800707"/>
            <a:ext cx="9923105" cy="6487045"/>
          </a:xfrm>
          <a:custGeom>
            <a:avLst/>
            <a:gdLst/>
            <a:ahLst/>
            <a:cxnLst/>
            <a:rect l="l" t="t" r="r" b="b"/>
            <a:pathLst>
              <a:path w="9923105" h="6487045">
                <a:moveTo>
                  <a:pt x="0" y="0"/>
                </a:moveTo>
                <a:lnTo>
                  <a:pt x="9923104" y="0"/>
                </a:lnTo>
                <a:lnTo>
                  <a:pt x="9923104" y="6487045"/>
                </a:lnTo>
                <a:lnTo>
                  <a:pt x="0" y="648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83048" y="1214657"/>
            <a:ext cx="9596764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User Interfaces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646944" y="2929571"/>
            <a:ext cx="8994111" cy="6229318"/>
          </a:xfrm>
          <a:custGeom>
            <a:avLst/>
            <a:gdLst/>
            <a:ahLst/>
            <a:cxnLst/>
            <a:rect l="l" t="t" r="r" b="b"/>
            <a:pathLst>
              <a:path w="8994111" h="6229318">
                <a:moveTo>
                  <a:pt x="0" y="0"/>
                </a:moveTo>
                <a:lnTo>
                  <a:pt x="8994112" y="0"/>
                </a:lnTo>
                <a:lnTo>
                  <a:pt x="8994112" y="6229317"/>
                </a:lnTo>
                <a:lnTo>
                  <a:pt x="0" y="6229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83048" y="1214657"/>
            <a:ext cx="9596764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User Interfaces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34998" y="1028700"/>
            <a:ext cx="11096090" cy="8229600"/>
          </a:xfrm>
          <a:custGeom>
            <a:avLst/>
            <a:gdLst/>
            <a:ahLst/>
            <a:cxnLst/>
            <a:rect l="l" t="t" r="r" b="b"/>
            <a:pathLst>
              <a:path w="11096090" h="8229600">
                <a:moveTo>
                  <a:pt x="0" y="0"/>
                </a:moveTo>
                <a:lnTo>
                  <a:pt x="11096089" y="0"/>
                </a:lnTo>
                <a:lnTo>
                  <a:pt x="110960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83048" y="3276072"/>
            <a:ext cx="4058515" cy="360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Use </a:t>
            </a:r>
          </a:p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Case </a:t>
            </a:r>
          </a:p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26368" y="989293"/>
            <a:ext cx="12334132" cy="8269007"/>
          </a:xfrm>
          <a:custGeom>
            <a:avLst/>
            <a:gdLst/>
            <a:ahLst/>
            <a:cxnLst/>
            <a:rect l="l" t="t" r="r" b="b"/>
            <a:pathLst>
              <a:path w="12334132" h="8269007">
                <a:moveTo>
                  <a:pt x="0" y="0"/>
                </a:moveTo>
                <a:lnTo>
                  <a:pt x="12334131" y="0"/>
                </a:lnTo>
                <a:lnTo>
                  <a:pt x="12334131" y="8269007"/>
                </a:lnTo>
                <a:lnTo>
                  <a:pt x="0" y="8269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883155"/>
            <a:ext cx="5563012" cy="238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ER </a:t>
            </a:r>
          </a:p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83048" y="1214657"/>
            <a:ext cx="12117681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Functional Requirements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74954" y="3771900"/>
            <a:ext cx="3980411" cy="5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2254C5"/>
                </a:solidFill>
                <a:latin typeface="Montserrat Classic"/>
              </a:rPr>
              <a:t>Admin: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74954" y="4440797"/>
            <a:ext cx="6081366" cy="2593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Login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Manage Certificates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Mint Certificates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View IPFS data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View Blockchain Data</a:t>
            </a:r>
          </a:p>
          <a:p>
            <a:pPr>
              <a:lnSpc>
                <a:spcPts val="3465"/>
              </a:lnSpc>
            </a:pPr>
            <a:endParaRPr lang="en-US" sz="1969">
              <a:solidFill>
                <a:srgbClr val="2254C5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49000" y="4389971"/>
            <a:ext cx="4426419" cy="129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 dirty="0">
                <a:solidFill>
                  <a:srgbClr val="2254C5"/>
                </a:solidFill>
                <a:latin typeface="Montserrat"/>
              </a:rPr>
              <a:t>Search \ View Certificate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 dirty="0">
                <a:solidFill>
                  <a:srgbClr val="2254C5"/>
                </a:solidFill>
                <a:latin typeface="Montserrat"/>
              </a:rPr>
              <a:t>Validate Certificate</a:t>
            </a:r>
          </a:p>
          <a:p>
            <a:pPr>
              <a:lnSpc>
                <a:spcPts val="3465"/>
              </a:lnSpc>
            </a:pPr>
            <a:endParaRPr lang="en-US" sz="1969" dirty="0">
              <a:solidFill>
                <a:srgbClr val="2254C5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0" y="3771900"/>
            <a:ext cx="3980411" cy="5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 dirty="0">
                <a:solidFill>
                  <a:srgbClr val="2254C5"/>
                </a:solidFill>
                <a:latin typeface="Montserrat Classic"/>
              </a:rPr>
              <a:t>User: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83048" y="3239558"/>
            <a:ext cx="13072223" cy="426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003" lvl="1" indent="-253502">
              <a:lnSpc>
                <a:spcPts val="5706"/>
              </a:lnSpc>
              <a:buFont typeface="Arial"/>
              <a:buChar char="•"/>
            </a:pPr>
            <a:r>
              <a:rPr lang="en-US" sz="2348" dirty="0">
                <a:solidFill>
                  <a:srgbClr val="2254C5"/>
                </a:solidFill>
                <a:latin typeface="Montserrat Classic"/>
              </a:rPr>
              <a:t>Web programming technologies -  HTML, CSS, JavaScript, PHP, jQuery &amp; Ajax</a:t>
            </a:r>
          </a:p>
          <a:p>
            <a:pPr marL="507003" lvl="1" indent="-253502">
              <a:lnSpc>
                <a:spcPts val="5706"/>
              </a:lnSpc>
              <a:buFont typeface="Arial"/>
              <a:buChar char="•"/>
            </a:pPr>
            <a:r>
              <a:rPr lang="en-US" sz="2348" dirty="0">
                <a:solidFill>
                  <a:srgbClr val="2254C5"/>
                </a:solidFill>
                <a:latin typeface="Montserrat Classic"/>
              </a:rPr>
              <a:t>Frameworks - Bootstrap 5</a:t>
            </a:r>
          </a:p>
          <a:p>
            <a:pPr marL="507003" lvl="1" indent="-253502">
              <a:lnSpc>
                <a:spcPts val="5706"/>
              </a:lnSpc>
              <a:buFont typeface="Arial"/>
              <a:buChar char="•"/>
            </a:pPr>
            <a:r>
              <a:rPr lang="en-US" sz="2348" dirty="0">
                <a:solidFill>
                  <a:srgbClr val="2254C5"/>
                </a:solidFill>
                <a:latin typeface="Montserrat Classic"/>
              </a:rPr>
              <a:t>Libraries - Tatum, Font Awesome, Lottie</a:t>
            </a:r>
          </a:p>
          <a:p>
            <a:pPr marL="507003" lvl="1" indent="-253502">
              <a:lnSpc>
                <a:spcPts val="5706"/>
              </a:lnSpc>
              <a:buFont typeface="Arial"/>
              <a:buChar char="•"/>
            </a:pPr>
            <a:r>
              <a:rPr lang="en-US" sz="2348" dirty="0">
                <a:solidFill>
                  <a:srgbClr val="2254C5"/>
                </a:solidFill>
                <a:latin typeface="Montserrat Classic"/>
              </a:rPr>
              <a:t>Database - MYSQL</a:t>
            </a:r>
          </a:p>
          <a:p>
            <a:pPr marL="507003" lvl="1" indent="-253502">
              <a:lnSpc>
                <a:spcPts val="5706"/>
              </a:lnSpc>
              <a:buFont typeface="Arial"/>
              <a:buChar char="•"/>
            </a:pPr>
            <a:r>
              <a:rPr lang="en-US" sz="2348" dirty="0">
                <a:solidFill>
                  <a:srgbClr val="2254C5"/>
                </a:solidFill>
                <a:latin typeface="Montserrat Classic"/>
              </a:rPr>
              <a:t>Blockchain - CELO</a:t>
            </a:r>
          </a:p>
          <a:p>
            <a:pPr marL="507003" lvl="1" indent="-253502">
              <a:lnSpc>
                <a:spcPts val="5706"/>
              </a:lnSpc>
              <a:buFont typeface="Arial"/>
              <a:buChar char="•"/>
            </a:pPr>
            <a:r>
              <a:rPr lang="en-US" sz="2348" dirty="0">
                <a:solidFill>
                  <a:srgbClr val="2254C5"/>
                </a:solidFill>
                <a:latin typeface="Montserrat Classic"/>
              </a:rPr>
              <a:t>File Storage - IPFS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142563" y="4189197"/>
            <a:ext cx="5133186" cy="5307658"/>
            <a:chOff x="0" y="0"/>
            <a:chExt cx="6844249" cy="7076877"/>
          </a:xfrm>
        </p:grpSpPr>
        <p:sp>
          <p:nvSpPr>
            <p:cNvPr id="6" name="Freeform 6"/>
            <p:cNvSpPr/>
            <p:nvPr/>
          </p:nvSpPr>
          <p:spPr>
            <a:xfrm>
              <a:off x="0" y="737392"/>
              <a:ext cx="6844249" cy="6339485"/>
            </a:xfrm>
            <a:custGeom>
              <a:avLst/>
              <a:gdLst/>
              <a:ahLst/>
              <a:cxnLst/>
              <a:rect l="l" t="t" r="r" b="b"/>
              <a:pathLst>
                <a:path w="6844249" h="6339485">
                  <a:moveTo>
                    <a:pt x="0" y="0"/>
                  </a:moveTo>
                  <a:lnTo>
                    <a:pt x="6844249" y="0"/>
                  </a:lnTo>
                  <a:lnTo>
                    <a:pt x="6844249" y="6339485"/>
                  </a:lnTo>
                  <a:lnTo>
                    <a:pt x="0" y="6339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139223" y="0"/>
              <a:ext cx="1711473" cy="911898"/>
            </a:xfrm>
            <a:custGeom>
              <a:avLst/>
              <a:gdLst/>
              <a:ahLst/>
              <a:cxnLst/>
              <a:rect l="l" t="t" r="r" b="b"/>
              <a:pathLst>
                <a:path w="1711473" h="911898">
                  <a:moveTo>
                    <a:pt x="0" y="0"/>
                  </a:moveTo>
                  <a:lnTo>
                    <a:pt x="1711473" y="0"/>
                  </a:lnTo>
                  <a:lnTo>
                    <a:pt x="1711473" y="911898"/>
                  </a:lnTo>
                  <a:lnTo>
                    <a:pt x="0" y="91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12" b="-19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0064" y="463026"/>
              <a:ext cx="1513050" cy="448871"/>
            </a:xfrm>
            <a:custGeom>
              <a:avLst/>
              <a:gdLst/>
              <a:ahLst/>
              <a:cxnLst/>
              <a:rect l="l" t="t" r="r" b="b"/>
              <a:pathLst>
                <a:path w="1513050" h="448871">
                  <a:moveTo>
                    <a:pt x="0" y="0"/>
                  </a:moveTo>
                  <a:lnTo>
                    <a:pt x="1513050" y="0"/>
                  </a:lnTo>
                  <a:lnTo>
                    <a:pt x="1513050" y="448872"/>
                  </a:lnTo>
                  <a:lnTo>
                    <a:pt x="0" y="448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63813" y="4133625"/>
              <a:ext cx="959914" cy="601354"/>
            </a:xfrm>
            <a:custGeom>
              <a:avLst/>
              <a:gdLst/>
              <a:ahLst/>
              <a:cxnLst/>
              <a:rect l="l" t="t" r="r" b="b"/>
              <a:pathLst>
                <a:path w="959914" h="601354">
                  <a:moveTo>
                    <a:pt x="0" y="0"/>
                  </a:moveTo>
                  <a:lnTo>
                    <a:pt x="959913" y="0"/>
                  </a:lnTo>
                  <a:lnTo>
                    <a:pt x="959913" y="601354"/>
                  </a:lnTo>
                  <a:lnTo>
                    <a:pt x="0" y="601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9812" b="-298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83048" y="1214657"/>
            <a:ext cx="12117681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Technologies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83048" y="1214657"/>
            <a:ext cx="12117681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Operating Environment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07204" y="4104211"/>
            <a:ext cx="6165883" cy="5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2254C5"/>
                </a:solidFill>
                <a:latin typeface="Montserrat Classic"/>
              </a:rPr>
              <a:t>HARDWARE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84095" y="4988575"/>
            <a:ext cx="5212101" cy="21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PC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WIFI router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CPU - i3 or above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RAM - 4GB or above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Disk - 15GB Minimum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44066" y="4988575"/>
            <a:ext cx="4877768" cy="215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Windows 10/11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MySQL Server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Tatum CLI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XAMP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Visual Studio Code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5105" y="4104211"/>
            <a:ext cx="5595691" cy="5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2254C5"/>
                </a:solidFill>
                <a:latin typeface="Montserrat Classic"/>
              </a:rPr>
              <a:t>SOFTWARE REQUIREMENT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5688" y="1600926"/>
            <a:ext cx="9596764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Our 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5688" y="4361317"/>
            <a:ext cx="2983550" cy="360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2"/>
              </a:lnSpc>
            </a:pPr>
            <a:r>
              <a:rPr lang="en-US" sz="2123">
                <a:solidFill>
                  <a:srgbClr val="2254C5"/>
                </a:solidFill>
                <a:latin typeface="Montserrat Classic"/>
              </a:rPr>
              <a:t>2324816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5688" y="4770452"/>
            <a:ext cx="4924818" cy="71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7"/>
              </a:lnSpc>
            </a:pPr>
            <a:r>
              <a:rPr lang="en-US" sz="4155">
                <a:solidFill>
                  <a:srgbClr val="2254C5"/>
                </a:solidFill>
                <a:latin typeface="Montserrat Classic Bold"/>
              </a:rPr>
              <a:t>A. A. M. N. Perera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5688" y="5461234"/>
            <a:ext cx="2983550" cy="42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9"/>
              </a:lnSpc>
            </a:pPr>
            <a:r>
              <a:rPr lang="en-US" sz="2492">
                <a:solidFill>
                  <a:srgbClr val="2254C5"/>
                </a:solidFill>
                <a:latin typeface="Montserrat Classic"/>
              </a:rPr>
              <a:t>Project Manager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2274" y="4361317"/>
            <a:ext cx="2983550" cy="360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2"/>
              </a:lnSpc>
            </a:pPr>
            <a:r>
              <a:rPr lang="en-US" sz="2123">
                <a:solidFill>
                  <a:srgbClr val="2254C5"/>
                </a:solidFill>
                <a:latin typeface="Montserrat Classic"/>
              </a:rPr>
              <a:t>2324788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12274" y="4770452"/>
            <a:ext cx="3414973" cy="71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7"/>
              </a:lnSpc>
            </a:pPr>
            <a:r>
              <a:rPr lang="en-US" sz="4155">
                <a:solidFill>
                  <a:srgbClr val="2254C5"/>
                </a:solidFill>
                <a:latin typeface="Montserrat Classic Bold"/>
              </a:rPr>
              <a:t>I. Hassaan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12274" y="5461234"/>
            <a:ext cx="2983550" cy="42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9"/>
              </a:lnSpc>
            </a:pPr>
            <a:r>
              <a:rPr lang="en-US" sz="2492">
                <a:solidFill>
                  <a:srgbClr val="2254C5"/>
                </a:solidFill>
                <a:latin typeface="Montserrat Classic"/>
              </a:rPr>
              <a:t>Start-Up Manager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5688" y="6551183"/>
            <a:ext cx="2983550" cy="360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2"/>
              </a:lnSpc>
            </a:pPr>
            <a:r>
              <a:rPr lang="en-US" sz="2123">
                <a:solidFill>
                  <a:srgbClr val="2254C5"/>
                </a:solidFill>
                <a:latin typeface="Montserrat Classic"/>
              </a:rPr>
              <a:t>2321608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5688" y="6960318"/>
            <a:ext cx="5384990" cy="71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7"/>
              </a:lnSpc>
            </a:pPr>
            <a:r>
              <a:rPr lang="en-US" sz="4155">
                <a:solidFill>
                  <a:srgbClr val="2254C5"/>
                </a:solidFill>
                <a:latin typeface="Montserrat Classic Bold"/>
              </a:rPr>
              <a:t>Shenuka Fernando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5688" y="7651100"/>
            <a:ext cx="2983550" cy="42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9"/>
              </a:lnSpc>
            </a:pPr>
            <a:r>
              <a:rPr lang="en-US" sz="2492">
                <a:solidFill>
                  <a:srgbClr val="2254C5"/>
                </a:solidFill>
                <a:latin typeface="Montserrat Classic"/>
              </a:rPr>
              <a:t>Risk Manager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274" y="6551183"/>
            <a:ext cx="2983550" cy="360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2"/>
              </a:lnSpc>
            </a:pPr>
            <a:r>
              <a:rPr lang="en-US" sz="2123">
                <a:solidFill>
                  <a:srgbClr val="2254C5"/>
                </a:solidFill>
                <a:latin typeface="Montserrat Classic"/>
              </a:rPr>
              <a:t>2323507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12274" y="6960318"/>
            <a:ext cx="6089273" cy="71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7"/>
              </a:lnSpc>
            </a:pPr>
            <a:r>
              <a:rPr lang="en-US" sz="4155">
                <a:solidFill>
                  <a:srgbClr val="2254C5"/>
                </a:solidFill>
                <a:latin typeface="Montserrat Classic Bold"/>
              </a:rPr>
              <a:t>P. A. Gunawardhana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12274" y="7651100"/>
            <a:ext cx="3414973" cy="42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9"/>
              </a:lnSpc>
            </a:pPr>
            <a:r>
              <a:rPr lang="en-US" sz="2492">
                <a:solidFill>
                  <a:srgbClr val="2254C5"/>
                </a:solidFill>
                <a:latin typeface="Montserrat Classic"/>
              </a:rPr>
              <a:t>Scheduling Manager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84496" y="4361317"/>
            <a:ext cx="2983550" cy="360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2"/>
              </a:lnSpc>
            </a:pPr>
            <a:r>
              <a:rPr lang="en-US" sz="2123">
                <a:solidFill>
                  <a:srgbClr val="2254C5"/>
                </a:solidFill>
                <a:latin typeface="Montserrat Classic"/>
              </a:rPr>
              <a:t>2324812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84496" y="4770452"/>
            <a:ext cx="5891179" cy="71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7"/>
              </a:lnSpc>
            </a:pPr>
            <a:r>
              <a:rPr lang="en-US" sz="4155">
                <a:solidFill>
                  <a:srgbClr val="2254C5"/>
                </a:solidFill>
                <a:latin typeface="Montserrat Classic Bold"/>
              </a:rPr>
              <a:t>N. Wickramasinghe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84496" y="5461234"/>
            <a:ext cx="2983550" cy="42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9"/>
              </a:lnSpc>
            </a:pPr>
            <a:r>
              <a:rPr lang="en-US" sz="2492">
                <a:solidFill>
                  <a:srgbClr val="2254C5"/>
                </a:solidFill>
                <a:latin typeface="Montserrat Classic"/>
              </a:rPr>
              <a:t>Quality Manager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49462" y="5764523"/>
            <a:ext cx="3326145" cy="3342859"/>
          </a:xfrm>
          <a:custGeom>
            <a:avLst/>
            <a:gdLst/>
            <a:ahLst/>
            <a:cxnLst/>
            <a:rect l="l" t="t" r="r" b="b"/>
            <a:pathLst>
              <a:path w="3326145" h="3342859">
                <a:moveTo>
                  <a:pt x="0" y="0"/>
                </a:moveTo>
                <a:lnTo>
                  <a:pt x="3326145" y="0"/>
                </a:lnTo>
                <a:lnTo>
                  <a:pt x="3326145" y="3342859"/>
                </a:lnTo>
                <a:lnTo>
                  <a:pt x="0" y="3342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366016" y="2772732"/>
            <a:ext cx="2828998" cy="2747664"/>
          </a:xfrm>
          <a:custGeom>
            <a:avLst/>
            <a:gdLst/>
            <a:ahLst/>
            <a:cxnLst/>
            <a:rect l="l" t="t" r="r" b="b"/>
            <a:pathLst>
              <a:path w="2828998" h="2747664">
                <a:moveTo>
                  <a:pt x="0" y="0"/>
                </a:moveTo>
                <a:lnTo>
                  <a:pt x="2828997" y="0"/>
                </a:lnTo>
                <a:lnTo>
                  <a:pt x="2828997" y="2747664"/>
                </a:lnTo>
                <a:lnTo>
                  <a:pt x="0" y="2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844637" y="3766904"/>
            <a:ext cx="2714397" cy="2653323"/>
          </a:xfrm>
          <a:custGeom>
            <a:avLst/>
            <a:gdLst/>
            <a:ahLst/>
            <a:cxnLst/>
            <a:rect l="l" t="t" r="r" b="b"/>
            <a:pathLst>
              <a:path w="2714397" h="2653323">
                <a:moveTo>
                  <a:pt x="0" y="0"/>
                </a:moveTo>
                <a:lnTo>
                  <a:pt x="2714397" y="0"/>
                </a:lnTo>
                <a:lnTo>
                  <a:pt x="2714397" y="2653323"/>
                </a:lnTo>
                <a:lnTo>
                  <a:pt x="0" y="2653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83048" y="1214657"/>
            <a:ext cx="14880395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Non - Functional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10065" y="3789378"/>
            <a:ext cx="3139238" cy="313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4677" lvl="1" indent="-277339">
              <a:lnSpc>
                <a:spcPts val="6422"/>
              </a:lnSpc>
              <a:buFont typeface="Arial"/>
              <a:buChar char="•"/>
            </a:pPr>
            <a:r>
              <a:rPr lang="en-US" sz="2569">
                <a:solidFill>
                  <a:srgbClr val="2254C5"/>
                </a:solidFill>
                <a:latin typeface="Montserrat"/>
              </a:rPr>
              <a:t>Availability.</a:t>
            </a:r>
          </a:p>
          <a:p>
            <a:pPr marL="554677" lvl="1" indent="-277339">
              <a:lnSpc>
                <a:spcPts val="6422"/>
              </a:lnSpc>
              <a:buFont typeface="Arial"/>
              <a:buChar char="•"/>
            </a:pPr>
            <a:r>
              <a:rPr lang="en-US" sz="2569">
                <a:solidFill>
                  <a:srgbClr val="2254C5"/>
                </a:solidFill>
                <a:latin typeface="Montserrat"/>
              </a:rPr>
              <a:t>Usability.</a:t>
            </a:r>
          </a:p>
          <a:p>
            <a:pPr marL="554677" lvl="1" indent="-277339">
              <a:lnSpc>
                <a:spcPts val="6422"/>
              </a:lnSpc>
              <a:buFont typeface="Arial"/>
              <a:buChar char="•"/>
            </a:pPr>
            <a:r>
              <a:rPr lang="en-US" sz="2569">
                <a:solidFill>
                  <a:srgbClr val="2254C5"/>
                </a:solidFill>
                <a:latin typeface="Montserrat"/>
              </a:rPr>
              <a:t>Performance.</a:t>
            </a:r>
          </a:p>
          <a:p>
            <a:pPr marL="554677" lvl="1" indent="-277339">
              <a:lnSpc>
                <a:spcPts val="6422"/>
              </a:lnSpc>
              <a:buFont typeface="Arial"/>
              <a:buChar char="•"/>
            </a:pPr>
            <a:r>
              <a:rPr lang="en-US" sz="2569">
                <a:solidFill>
                  <a:srgbClr val="2254C5"/>
                </a:solidFill>
                <a:latin typeface="Montserrat"/>
              </a:rPr>
              <a:t>Security.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14330" y="3761200"/>
            <a:ext cx="13059340" cy="248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45"/>
              </a:lnSpc>
            </a:pPr>
            <a:r>
              <a:rPr lang="en-US" sz="14532">
                <a:solidFill>
                  <a:srgbClr val="2254C5"/>
                </a:solidFill>
                <a:latin typeface="Montserrat Bold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-53551" y="9656781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208568" y="2687335"/>
            <a:ext cx="4378113" cy="4912329"/>
          </a:xfrm>
          <a:custGeom>
            <a:avLst/>
            <a:gdLst/>
            <a:ahLst/>
            <a:cxnLst/>
            <a:rect l="l" t="t" r="r" b="b"/>
            <a:pathLst>
              <a:path w="4378113" h="4912329">
                <a:moveTo>
                  <a:pt x="0" y="0"/>
                </a:moveTo>
                <a:lnTo>
                  <a:pt x="4378114" y="0"/>
                </a:lnTo>
                <a:lnTo>
                  <a:pt x="4378114" y="4912330"/>
                </a:lnTo>
                <a:lnTo>
                  <a:pt x="0" y="4912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44038" y="1167764"/>
            <a:ext cx="9596764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25160" y="2588820"/>
            <a:ext cx="7383617" cy="666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Introduction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As Is System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To Be System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System Architecture Diagram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User Interfaces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Use Case Diagram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ER Diagram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Functional Requirements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Technologies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Operating Environment</a:t>
            </a:r>
          </a:p>
          <a:p>
            <a:pPr marL="647396" lvl="1" indent="-323698">
              <a:lnSpc>
                <a:spcPts val="4857"/>
              </a:lnSpc>
              <a:buFont typeface="Arial"/>
              <a:buChar char="•"/>
            </a:pPr>
            <a:r>
              <a:rPr lang="en-US" sz="2998">
                <a:solidFill>
                  <a:srgbClr val="2254C5"/>
                </a:solidFill>
                <a:latin typeface="Montserrat Classic"/>
              </a:rPr>
              <a:t>Non - Functional Requirements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07863" y="1570539"/>
            <a:ext cx="8508008" cy="1676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01"/>
              </a:lnSpc>
            </a:pPr>
            <a:r>
              <a:rPr lang="en-US" sz="9786">
                <a:solidFill>
                  <a:srgbClr val="2254C5"/>
                </a:solidFill>
                <a:latin typeface="Montserrat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3005" y="3713632"/>
            <a:ext cx="3980411" cy="5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2254C5"/>
                </a:solidFill>
                <a:latin typeface="Montserrat Classic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3005" y="4344307"/>
            <a:ext cx="7953629" cy="478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Currently, there is no system in place for certificate holders to verify the authenticity of their certificates issued by Santha Rita Institute, leading to potential misuse and forgery.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 The prevalence of unauthorized certificate duplication and creation of false certificates presents a critical challenge to maintaining the integrity of certification records.</a:t>
            </a:r>
          </a:p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Relying on a centralized system for certificate storage exposes the institution to risks such as certificate forging, illegal access, and system breakdowns.</a:t>
            </a:r>
          </a:p>
          <a:p>
            <a:pPr>
              <a:lnSpc>
                <a:spcPts val="3465"/>
              </a:lnSpc>
            </a:pPr>
            <a:endParaRPr lang="en-US" sz="1969">
              <a:solidFill>
                <a:srgbClr val="2254C5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2776097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3971" y="3713632"/>
            <a:ext cx="3980411" cy="5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7"/>
              </a:lnSpc>
            </a:pPr>
            <a:r>
              <a:rPr lang="en-US" sz="3148">
                <a:solidFill>
                  <a:srgbClr val="2254C5"/>
                </a:solidFill>
                <a:latin typeface="Montserrat Classic"/>
              </a:rPr>
              <a:t>Proposed Solution: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3971" y="4344307"/>
            <a:ext cx="7953629" cy="1279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5141" lvl="1" indent="-212570">
              <a:lnSpc>
                <a:spcPts val="3465"/>
              </a:lnSpc>
              <a:buFont typeface="Arial"/>
              <a:buChar char="•"/>
            </a:pPr>
            <a:r>
              <a:rPr lang="en-US" sz="1969">
                <a:solidFill>
                  <a:srgbClr val="2254C5"/>
                </a:solidFill>
                <a:latin typeface="Montserrat"/>
              </a:rPr>
              <a:t>Implementation of a blockchain-powered web application specifically designed to securely store digital certificates utilizing blockchain technology.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9324864" y="3780307"/>
            <a:ext cx="0" cy="5348379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building with a flag on top&#10;&#10;Description automatically generated">
            <a:extLst>
              <a:ext uri="{FF2B5EF4-FFF2-40B4-BE49-F238E27FC236}">
                <a16:creationId xmlns:a16="http://schemas.microsoft.com/office/drawing/2014/main" id="{1BBF6676-192B-EE12-6927-D2197F1267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9427" y="4067558"/>
            <a:ext cx="1404116" cy="1404116"/>
          </a:xfrm>
          <a:prstGeom prst="rect">
            <a:avLst/>
          </a:prstGeom>
        </p:spPr>
      </p:pic>
      <p:pic>
        <p:nvPicPr>
          <p:cNvPr id="12" name="Picture 11" descr="A blue and white certificate with a gold medal&#10;&#10;Description automatically generated">
            <a:extLst>
              <a:ext uri="{FF2B5EF4-FFF2-40B4-BE49-F238E27FC236}">
                <a16:creationId xmlns:a16="http://schemas.microsoft.com/office/drawing/2014/main" id="{9188CF7A-ED4E-3E94-985B-996318BDE8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13" y="11064442"/>
            <a:ext cx="1404116" cy="1404116"/>
          </a:xfrm>
          <a:prstGeom prst="rect">
            <a:avLst/>
          </a:prstGeom>
        </p:spPr>
      </p:pic>
      <p:pic>
        <p:nvPicPr>
          <p:cNvPr id="13" name="Picture 12" descr="A group of people in school uniforms looking at a computer&#10;&#10;Description automatically generated">
            <a:extLst>
              <a:ext uri="{FF2B5EF4-FFF2-40B4-BE49-F238E27FC236}">
                <a16:creationId xmlns:a16="http://schemas.microsoft.com/office/drawing/2014/main" id="{0BD5CA8F-A238-8EFC-E797-7455E93DC0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982" y="3839925"/>
            <a:ext cx="1404116" cy="1404116"/>
          </a:xfrm>
          <a:prstGeom prst="rect">
            <a:avLst/>
          </a:prstGeom>
        </p:spPr>
      </p:pic>
      <p:pic>
        <p:nvPicPr>
          <p:cNvPr id="14" name="Picture 13" descr="A computer server with a gear&#10;&#10;Description automatically generated">
            <a:extLst>
              <a:ext uri="{FF2B5EF4-FFF2-40B4-BE49-F238E27FC236}">
                <a16:creationId xmlns:a16="http://schemas.microsoft.com/office/drawing/2014/main" id="{2D0869D2-5898-C5EE-9394-D4C527787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48" y="-2583286"/>
            <a:ext cx="1404116" cy="14041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2B5D34-7147-4C2F-1307-33F826FB0775}"/>
              </a:ext>
            </a:extLst>
          </p:cNvPr>
          <p:cNvSpPr txBox="1"/>
          <p:nvPr/>
        </p:nvSpPr>
        <p:spPr>
          <a:xfrm>
            <a:off x="-2947019" y="5478790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Santha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Ritha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 Institute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D10B9-A687-D6DD-BD80-AE281BF5FFE6}"/>
              </a:ext>
            </a:extLst>
          </p:cNvPr>
          <p:cNvSpPr txBox="1"/>
          <p:nvPr/>
        </p:nvSpPr>
        <p:spPr>
          <a:xfrm>
            <a:off x="7613156" y="-1249758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Centralized Database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92C457-6E14-31EF-44D7-7258A3810606}"/>
              </a:ext>
            </a:extLst>
          </p:cNvPr>
          <p:cNvSpPr txBox="1"/>
          <p:nvPr/>
        </p:nvSpPr>
        <p:spPr>
          <a:xfrm>
            <a:off x="18875390" y="5251157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Students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5C1B6-C990-EACC-D4D5-9A291D9FB641}"/>
              </a:ext>
            </a:extLst>
          </p:cNvPr>
          <p:cNvSpPr txBox="1"/>
          <p:nvPr/>
        </p:nvSpPr>
        <p:spPr>
          <a:xfrm>
            <a:off x="8606221" y="12468558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Printed Certificate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83048" y="1214657"/>
            <a:ext cx="10979203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As Is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  <p:pic>
        <p:nvPicPr>
          <p:cNvPr id="6" name="Picture 5" descr="A building with a flag on top&#10;&#10;Description automatically generated">
            <a:extLst>
              <a:ext uri="{FF2B5EF4-FFF2-40B4-BE49-F238E27FC236}">
                <a16:creationId xmlns:a16="http://schemas.microsoft.com/office/drawing/2014/main" id="{F9277F35-59A6-723C-EA11-F2D3F65197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788" y="4057860"/>
            <a:ext cx="1404116" cy="1404116"/>
          </a:xfrm>
          <a:prstGeom prst="rect">
            <a:avLst/>
          </a:prstGeom>
        </p:spPr>
      </p:pic>
      <p:pic>
        <p:nvPicPr>
          <p:cNvPr id="7" name="Picture 6" descr="A blue and white certificate with a gold medal&#10;&#10;Description automatically generated">
            <a:extLst>
              <a:ext uri="{FF2B5EF4-FFF2-40B4-BE49-F238E27FC236}">
                <a16:creationId xmlns:a16="http://schemas.microsoft.com/office/drawing/2014/main" id="{DCD38958-E249-A10B-118D-F2A5B43BDB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941" y="6379674"/>
            <a:ext cx="1404116" cy="1404116"/>
          </a:xfrm>
          <a:prstGeom prst="rect">
            <a:avLst/>
          </a:prstGeom>
        </p:spPr>
      </p:pic>
      <p:pic>
        <p:nvPicPr>
          <p:cNvPr id="8" name="Picture 7" descr="A group of people in school uniforms looking at a computer&#10;&#10;Description automatically generated">
            <a:extLst>
              <a:ext uri="{FF2B5EF4-FFF2-40B4-BE49-F238E27FC236}">
                <a16:creationId xmlns:a16="http://schemas.microsoft.com/office/drawing/2014/main" id="{03B5CD25-287B-CF25-F24D-5E6E85BA94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628" y="4373072"/>
            <a:ext cx="1404116" cy="1404116"/>
          </a:xfrm>
          <a:prstGeom prst="rect">
            <a:avLst/>
          </a:prstGeom>
        </p:spPr>
      </p:pic>
      <p:pic>
        <p:nvPicPr>
          <p:cNvPr id="9" name="Picture 8" descr="A computer server with a gear&#10;&#10;Description automatically generated">
            <a:extLst>
              <a:ext uri="{FF2B5EF4-FFF2-40B4-BE49-F238E27FC236}">
                <a16:creationId xmlns:a16="http://schemas.microsoft.com/office/drawing/2014/main" id="{0ABFDC2B-BE68-93CB-4CA6-06C3768ACA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942" y="2968956"/>
            <a:ext cx="1404116" cy="1404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8B39BF-FE76-C3FB-305D-214B2BEBF53D}"/>
              </a:ext>
            </a:extLst>
          </p:cNvPr>
          <p:cNvSpPr txBox="1"/>
          <p:nvPr/>
        </p:nvSpPr>
        <p:spPr>
          <a:xfrm>
            <a:off x="5259196" y="5461976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Santha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Ritha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 Institute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587A5-AD47-CF1F-022D-43BCD8CB56D1}"/>
              </a:ext>
            </a:extLst>
          </p:cNvPr>
          <p:cNvSpPr txBox="1"/>
          <p:nvPr/>
        </p:nvSpPr>
        <p:spPr>
          <a:xfrm>
            <a:off x="8134349" y="4373072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Centralized Database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36B6A-5B28-F534-E251-F21440831D3E}"/>
              </a:ext>
            </a:extLst>
          </p:cNvPr>
          <p:cNvSpPr txBox="1"/>
          <p:nvPr/>
        </p:nvSpPr>
        <p:spPr>
          <a:xfrm>
            <a:off x="10615039" y="5777188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Students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0BE9C-DF0A-3A21-1A91-1F05095691AB}"/>
              </a:ext>
            </a:extLst>
          </p:cNvPr>
          <p:cNvSpPr txBox="1"/>
          <p:nvPr/>
        </p:nvSpPr>
        <p:spPr>
          <a:xfrm>
            <a:off x="8134349" y="7520484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Digital Certificate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ABDE09-BDAD-FB13-AA00-B46A50EE70BD}"/>
              </a:ext>
            </a:extLst>
          </p:cNvPr>
          <p:cNvCxnSpPr>
            <a:cxnSpLocks/>
          </p:cNvCxnSpPr>
          <p:nvPr/>
        </p:nvCxnSpPr>
        <p:spPr>
          <a:xfrm flipV="1">
            <a:off x="6934200" y="3390900"/>
            <a:ext cx="1471038" cy="10889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F1697-BB12-4AEE-31E1-D13DB6CA4CF5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6268846" y="6108307"/>
            <a:ext cx="2173095" cy="9734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A69015-C21A-15F3-CB11-90D1B2376432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 flipV="1">
            <a:off x="9846057" y="6146520"/>
            <a:ext cx="1778632" cy="9352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CEDD5E-1401-A974-F230-A202A9582BED}"/>
              </a:ext>
            </a:extLst>
          </p:cNvPr>
          <p:cNvCxnSpPr>
            <a:cxnSpLocks/>
          </p:cNvCxnSpPr>
          <p:nvPr/>
        </p:nvCxnSpPr>
        <p:spPr>
          <a:xfrm flipV="1">
            <a:off x="6934200" y="3825997"/>
            <a:ext cx="1471038" cy="108890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login screen with a person and login box&#10;&#10;Description automatically generated">
            <a:extLst>
              <a:ext uri="{FF2B5EF4-FFF2-40B4-BE49-F238E27FC236}">
                <a16:creationId xmlns:a16="http://schemas.microsoft.com/office/drawing/2014/main" id="{18D5E290-ACCA-55A9-FBA2-C992CFEEDA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33" y="11038516"/>
            <a:ext cx="1101857" cy="1101857"/>
          </a:xfrm>
          <a:prstGeom prst="rect">
            <a:avLst/>
          </a:prstGeom>
        </p:spPr>
      </p:pic>
      <p:pic>
        <p:nvPicPr>
          <p:cNvPr id="32" name="Picture 31" descr="A computer screen with a pie chart and graph&#10;&#10;Description automatically generated">
            <a:extLst>
              <a:ext uri="{FF2B5EF4-FFF2-40B4-BE49-F238E27FC236}">
                <a16:creationId xmlns:a16="http://schemas.microsoft.com/office/drawing/2014/main" id="{E1F657CE-A3E4-2BEE-5496-052A1CF8BF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59" y="11229019"/>
            <a:ext cx="1101857" cy="1101857"/>
          </a:xfrm>
          <a:prstGeom prst="rect">
            <a:avLst/>
          </a:prstGeom>
        </p:spPr>
      </p:pic>
      <p:pic>
        <p:nvPicPr>
          <p:cNvPr id="33" name="Picture 32" descr="A blue cloud with an arrow up&#10;&#10;Description automatically generated">
            <a:extLst>
              <a:ext uri="{FF2B5EF4-FFF2-40B4-BE49-F238E27FC236}">
                <a16:creationId xmlns:a16="http://schemas.microsoft.com/office/drawing/2014/main" id="{E09B2E60-C303-7774-897C-D51103F287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91" y="11239500"/>
            <a:ext cx="1101858" cy="1101858"/>
          </a:xfrm>
          <a:prstGeom prst="rect">
            <a:avLst/>
          </a:prstGeom>
        </p:spPr>
      </p:pic>
      <p:pic>
        <p:nvPicPr>
          <p:cNvPr id="34" name="Picture 33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AA1D7D28-E055-BB5B-B4C6-E999AFC625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391" y="10952020"/>
            <a:ext cx="1101857" cy="1101857"/>
          </a:xfrm>
          <a:prstGeom prst="rect">
            <a:avLst/>
          </a:prstGeom>
        </p:spPr>
      </p:pic>
      <p:pic>
        <p:nvPicPr>
          <p:cNvPr id="35" name="Picture 34" descr="A blockchain connected to a yellow cube&#10;&#10;Description automatically generated">
            <a:extLst>
              <a:ext uri="{FF2B5EF4-FFF2-40B4-BE49-F238E27FC236}">
                <a16:creationId xmlns:a16="http://schemas.microsoft.com/office/drawing/2014/main" id="{F944149C-7768-D2EB-1BD5-93BD48E486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391" y="13841802"/>
            <a:ext cx="1101857" cy="1101857"/>
          </a:xfrm>
          <a:prstGeom prst="rect">
            <a:avLst/>
          </a:prstGeom>
        </p:spPr>
      </p:pic>
      <p:pic>
        <p:nvPicPr>
          <p:cNvPr id="36" name="Picture 35" descr="A blue cube with white dots around it&#10;&#10;Description automatically generated">
            <a:extLst>
              <a:ext uri="{FF2B5EF4-FFF2-40B4-BE49-F238E27FC236}">
                <a16:creationId xmlns:a16="http://schemas.microsoft.com/office/drawing/2014/main" id="{E4623B4C-0D2A-6223-36F2-5656B9FBEA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324" y="-2114210"/>
            <a:ext cx="1101858" cy="11018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A6950-EF6D-7680-029B-4AF35F0639FF}"/>
              </a:ext>
            </a:extLst>
          </p:cNvPr>
          <p:cNvSpPr txBox="1"/>
          <p:nvPr/>
        </p:nvSpPr>
        <p:spPr>
          <a:xfrm>
            <a:off x="-2404107" y="5694426"/>
            <a:ext cx="133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Santha </a:t>
            </a:r>
            <a:r>
              <a:rPr lang="en-US" sz="12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Ritha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 Institute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1F72EE-6E23-4298-BD2D-7456FA016615}"/>
              </a:ext>
            </a:extLst>
          </p:cNvPr>
          <p:cNvSpPr txBox="1"/>
          <p:nvPr/>
        </p:nvSpPr>
        <p:spPr>
          <a:xfrm>
            <a:off x="3429526" y="12053877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Login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8996AB-DFC8-5FC2-09ED-2D647646ACBE}"/>
              </a:ext>
            </a:extLst>
          </p:cNvPr>
          <p:cNvSpPr txBox="1"/>
          <p:nvPr/>
        </p:nvSpPr>
        <p:spPr>
          <a:xfrm>
            <a:off x="6122552" y="12202857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Dashboard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FE4D5B-19EA-AAF0-6DEC-C1D786E1FDB7}"/>
              </a:ext>
            </a:extLst>
          </p:cNvPr>
          <p:cNvSpPr txBox="1"/>
          <p:nvPr/>
        </p:nvSpPr>
        <p:spPr>
          <a:xfrm>
            <a:off x="8933685" y="12202857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Upload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3CBB5C-4A8E-9D48-6655-A2018EE01257}"/>
              </a:ext>
            </a:extLst>
          </p:cNvPr>
          <p:cNvSpPr txBox="1"/>
          <p:nvPr/>
        </p:nvSpPr>
        <p:spPr>
          <a:xfrm>
            <a:off x="11479284" y="12036671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Off Chain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324722-2DF1-F090-0A4C-FAF9C7158A3F}"/>
              </a:ext>
            </a:extLst>
          </p:cNvPr>
          <p:cNvSpPr txBox="1"/>
          <p:nvPr/>
        </p:nvSpPr>
        <p:spPr>
          <a:xfrm>
            <a:off x="10949217" y="-1029558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IPFS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46D33C-67A3-FCE5-793A-4BD059E3AD58}"/>
              </a:ext>
            </a:extLst>
          </p:cNvPr>
          <p:cNvSpPr txBox="1"/>
          <p:nvPr/>
        </p:nvSpPr>
        <p:spPr>
          <a:xfrm>
            <a:off x="11479284" y="14926453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Blockchain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EA494E-C102-3AD3-49DD-DC0227684434}"/>
              </a:ext>
            </a:extLst>
          </p:cNvPr>
          <p:cNvSpPr txBox="1"/>
          <p:nvPr/>
        </p:nvSpPr>
        <p:spPr>
          <a:xfrm>
            <a:off x="19922494" y="7735834"/>
            <a:ext cx="133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Student ID / QR</a:t>
            </a:r>
          </a:p>
        </p:txBody>
      </p:sp>
      <p:pic>
        <p:nvPicPr>
          <p:cNvPr id="45" name="Picture 44" descr="A close up of a person's face&#10;&#10;Description automatically generated">
            <a:extLst>
              <a:ext uri="{FF2B5EF4-FFF2-40B4-BE49-F238E27FC236}">
                <a16:creationId xmlns:a16="http://schemas.microsoft.com/office/drawing/2014/main" id="{E21C1AD2-5F01-AD37-875F-8CFB5B4BE1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600" y="6827284"/>
            <a:ext cx="1101857" cy="1101857"/>
          </a:xfrm>
          <a:prstGeom prst="rect">
            <a:avLst/>
          </a:prstGeom>
        </p:spPr>
      </p:pic>
      <p:pic>
        <p:nvPicPr>
          <p:cNvPr id="47" name="Picture 46" descr="A white house with red roof&#10;&#10;Description automatically generated">
            <a:extLst>
              <a:ext uri="{FF2B5EF4-FFF2-40B4-BE49-F238E27FC236}">
                <a16:creationId xmlns:a16="http://schemas.microsoft.com/office/drawing/2014/main" id="{1922B102-EF11-D8D0-B738-6450460A63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593" y="4485221"/>
            <a:ext cx="1376316" cy="1376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83048" y="1214657"/>
            <a:ext cx="10979203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To Be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  <p:pic>
        <p:nvPicPr>
          <p:cNvPr id="6" name="Picture 5" descr="A close up of a person's face&#10;&#10;Description automatically generated">
            <a:extLst>
              <a:ext uri="{FF2B5EF4-FFF2-40B4-BE49-F238E27FC236}">
                <a16:creationId xmlns:a16="http://schemas.microsoft.com/office/drawing/2014/main" id="{D8E6066D-2A22-7768-A2F5-0D9B9E2AA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233" y="4920966"/>
            <a:ext cx="1101857" cy="1101857"/>
          </a:xfrm>
          <a:prstGeom prst="rect">
            <a:avLst/>
          </a:prstGeom>
        </p:spPr>
      </p:pic>
      <p:pic>
        <p:nvPicPr>
          <p:cNvPr id="8" name="Picture 7" descr="A login screen with a person and login box&#10;&#10;Description automatically generated">
            <a:extLst>
              <a:ext uri="{FF2B5EF4-FFF2-40B4-BE49-F238E27FC236}">
                <a16:creationId xmlns:a16="http://schemas.microsoft.com/office/drawing/2014/main" id="{3E3C2664-20FC-8AD0-D5BC-5743B04F4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13" y="3819110"/>
            <a:ext cx="1101857" cy="1101857"/>
          </a:xfrm>
          <a:prstGeom prst="rect">
            <a:avLst/>
          </a:prstGeom>
        </p:spPr>
      </p:pic>
      <p:pic>
        <p:nvPicPr>
          <p:cNvPr id="9" name="Picture 8" descr="A computer screen with a pie chart and graph&#10;&#10;Description automatically generated">
            <a:extLst>
              <a:ext uri="{FF2B5EF4-FFF2-40B4-BE49-F238E27FC236}">
                <a16:creationId xmlns:a16="http://schemas.microsoft.com/office/drawing/2014/main" id="{63964B7E-5F86-D016-554E-5AF50EBDC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13" y="6022825"/>
            <a:ext cx="1101857" cy="1101857"/>
          </a:xfrm>
          <a:prstGeom prst="rect">
            <a:avLst/>
          </a:prstGeom>
        </p:spPr>
      </p:pic>
      <p:pic>
        <p:nvPicPr>
          <p:cNvPr id="10" name="Picture 9" descr="A blue cloud with an arrow up&#10;&#10;Description automatically generated">
            <a:extLst>
              <a:ext uri="{FF2B5EF4-FFF2-40B4-BE49-F238E27FC236}">
                <a16:creationId xmlns:a16="http://schemas.microsoft.com/office/drawing/2014/main" id="{A0954876-1120-4260-0874-B01C11A7E5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42" y="4920967"/>
            <a:ext cx="1101858" cy="1101858"/>
          </a:xfrm>
          <a:prstGeom prst="rect">
            <a:avLst/>
          </a:prstGeom>
        </p:spPr>
      </p:pic>
      <p:pic>
        <p:nvPicPr>
          <p:cNvPr id="11" name="Picture 10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6CEFB795-A084-5C05-521C-606FF7C833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653" y="4920967"/>
            <a:ext cx="1101857" cy="1101857"/>
          </a:xfrm>
          <a:prstGeom prst="rect">
            <a:avLst/>
          </a:prstGeom>
        </p:spPr>
      </p:pic>
      <p:pic>
        <p:nvPicPr>
          <p:cNvPr id="12" name="Picture 11" descr="A blockchain connected to a yellow cube&#10;&#10;Description automatically generated">
            <a:extLst>
              <a:ext uri="{FF2B5EF4-FFF2-40B4-BE49-F238E27FC236}">
                <a16:creationId xmlns:a16="http://schemas.microsoft.com/office/drawing/2014/main" id="{755BF311-2E9B-6B0E-061F-A5E69F930C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653" y="6896349"/>
            <a:ext cx="1101857" cy="1101857"/>
          </a:xfrm>
          <a:prstGeom prst="rect">
            <a:avLst/>
          </a:prstGeom>
        </p:spPr>
      </p:pic>
      <p:pic>
        <p:nvPicPr>
          <p:cNvPr id="13" name="Picture 12" descr="A blue cube with white dots around it&#10;&#10;Description automatically generated">
            <a:extLst>
              <a:ext uri="{FF2B5EF4-FFF2-40B4-BE49-F238E27FC236}">
                <a16:creationId xmlns:a16="http://schemas.microsoft.com/office/drawing/2014/main" id="{2E93C9DE-819D-04D1-6AB2-68D3508383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653" y="2845270"/>
            <a:ext cx="1101858" cy="11018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F24F30-1772-2ABA-0076-08D15ADF86B1}"/>
              </a:ext>
            </a:extLst>
          </p:cNvPr>
          <p:cNvSpPr txBox="1"/>
          <p:nvPr/>
        </p:nvSpPr>
        <p:spPr>
          <a:xfrm>
            <a:off x="3729226" y="6022824"/>
            <a:ext cx="133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Santha </a:t>
            </a:r>
            <a:r>
              <a:rPr lang="en-US" sz="12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Ritha</a:t>
            </a: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 Institute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AA8FA3-B656-E37C-D760-23BFBE79D816}"/>
              </a:ext>
            </a:extLst>
          </p:cNvPr>
          <p:cNvSpPr txBox="1"/>
          <p:nvPr/>
        </p:nvSpPr>
        <p:spPr>
          <a:xfrm>
            <a:off x="5740906" y="4834471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A607C-BE43-7954-637E-2AB779C04B81}"/>
              </a:ext>
            </a:extLst>
          </p:cNvPr>
          <p:cNvSpPr txBox="1"/>
          <p:nvPr/>
        </p:nvSpPr>
        <p:spPr>
          <a:xfrm>
            <a:off x="5740906" y="6996663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Dashboard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EA4701-EA38-2A5B-CF48-3CD7A14D3959}"/>
              </a:ext>
            </a:extLst>
          </p:cNvPr>
          <p:cNvSpPr txBox="1"/>
          <p:nvPr/>
        </p:nvSpPr>
        <p:spPr>
          <a:xfrm>
            <a:off x="7924036" y="5884324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Upload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62E332-6A38-CE84-D1CF-E09E5C01728E}"/>
              </a:ext>
            </a:extLst>
          </p:cNvPr>
          <p:cNvSpPr txBox="1"/>
          <p:nvPr/>
        </p:nvSpPr>
        <p:spPr>
          <a:xfrm>
            <a:off x="10861546" y="6005618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Off Chain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05CAD4-E111-E4C4-D7E9-E1BE69E1E366}"/>
              </a:ext>
            </a:extLst>
          </p:cNvPr>
          <p:cNvSpPr txBox="1"/>
          <p:nvPr/>
        </p:nvSpPr>
        <p:spPr>
          <a:xfrm>
            <a:off x="10861546" y="3929922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IPFS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F4838-DEA1-63C2-BFCC-53014AB2F5CC}"/>
              </a:ext>
            </a:extLst>
          </p:cNvPr>
          <p:cNvSpPr txBox="1"/>
          <p:nvPr/>
        </p:nvSpPr>
        <p:spPr>
          <a:xfrm>
            <a:off x="10861546" y="7981000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Blockchain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7B8A04-EB8C-AE8B-B982-927526992DE4}"/>
              </a:ext>
            </a:extLst>
          </p:cNvPr>
          <p:cNvSpPr txBox="1"/>
          <p:nvPr/>
        </p:nvSpPr>
        <p:spPr>
          <a:xfrm>
            <a:off x="13248127" y="5829517"/>
            <a:ext cx="1338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SemiBold" pitchFamily="2" charset="0"/>
              </a:rPr>
              <a:t>Student ID / QR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206059-F670-0884-C56D-2FD90D4F63E5}"/>
              </a:ext>
            </a:extLst>
          </p:cNvPr>
          <p:cNvCxnSpPr>
            <a:cxnSpLocks/>
            <a:stCxn id="36" idx="3"/>
            <a:endCxn id="8" idx="1"/>
          </p:cNvCxnSpPr>
          <p:nvPr/>
        </p:nvCxnSpPr>
        <p:spPr>
          <a:xfrm flipV="1">
            <a:off x="5141825" y="4370039"/>
            <a:ext cx="717188" cy="117965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23125F-7EE0-BB9C-E972-C7581FFAB973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>
            <a:off x="6409941" y="5111470"/>
            <a:ext cx="1" cy="9113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6785CF-F7A9-4630-9998-6145BD67091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960870" y="5471896"/>
            <a:ext cx="1081272" cy="110185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EAB590-B7B7-26E5-FB5D-8CD829E4BA1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144000" y="5471896"/>
            <a:ext cx="183565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091599-7D28-0815-1494-DE825C005ACD}"/>
              </a:ext>
            </a:extLst>
          </p:cNvPr>
          <p:cNvCxnSpPr>
            <a:cxnSpLocks/>
          </p:cNvCxnSpPr>
          <p:nvPr/>
        </p:nvCxnSpPr>
        <p:spPr>
          <a:xfrm flipH="1" flipV="1">
            <a:off x="11413106" y="4206921"/>
            <a:ext cx="1" cy="71404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5D12E3-432B-D339-216A-98E3A90330C4}"/>
              </a:ext>
            </a:extLst>
          </p:cNvPr>
          <p:cNvCxnSpPr>
            <a:cxnSpLocks/>
          </p:cNvCxnSpPr>
          <p:nvPr/>
        </p:nvCxnSpPr>
        <p:spPr>
          <a:xfrm>
            <a:off x="11645517" y="4206921"/>
            <a:ext cx="0" cy="71404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34F4CF-BDB3-AF2A-0787-A0C51D71A19C}"/>
              </a:ext>
            </a:extLst>
          </p:cNvPr>
          <p:cNvCxnSpPr>
            <a:cxnSpLocks/>
          </p:cNvCxnSpPr>
          <p:nvPr/>
        </p:nvCxnSpPr>
        <p:spPr>
          <a:xfrm flipH="1" flipV="1">
            <a:off x="11413106" y="6216731"/>
            <a:ext cx="1" cy="71404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6A37E9-78C3-E6C7-48F9-CDD95FF17C8A}"/>
              </a:ext>
            </a:extLst>
          </p:cNvPr>
          <p:cNvCxnSpPr>
            <a:cxnSpLocks/>
          </p:cNvCxnSpPr>
          <p:nvPr/>
        </p:nvCxnSpPr>
        <p:spPr>
          <a:xfrm>
            <a:off x="11645517" y="6216731"/>
            <a:ext cx="0" cy="71404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847BAC-034C-44F4-1AE3-72DBDC06BA1A}"/>
              </a:ext>
            </a:extLst>
          </p:cNvPr>
          <p:cNvCxnSpPr>
            <a:cxnSpLocks/>
          </p:cNvCxnSpPr>
          <p:nvPr/>
        </p:nvCxnSpPr>
        <p:spPr>
          <a:xfrm>
            <a:off x="12081510" y="5338546"/>
            <a:ext cx="128472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0912B0-7A76-1C35-4FFF-6AD3F10A8145}"/>
              </a:ext>
            </a:extLst>
          </p:cNvPr>
          <p:cNvCxnSpPr>
            <a:cxnSpLocks/>
          </p:cNvCxnSpPr>
          <p:nvPr/>
        </p:nvCxnSpPr>
        <p:spPr>
          <a:xfrm>
            <a:off x="12081510" y="5516346"/>
            <a:ext cx="1284724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DDEFDF-B75C-5087-25CF-EB90E2DBC2F0}"/>
              </a:ext>
            </a:extLst>
          </p:cNvPr>
          <p:cNvSpPr txBox="1"/>
          <p:nvPr/>
        </p:nvSpPr>
        <p:spPr>
          <a:xfrm>
            <a:off x="9392791" y="5194896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ontserrat SemiBold" pitchFamily="2" charset="0"/>
              </a:rPr>
              <a:t>Store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DC88B4-20FE-1A0A-6F7B-CA519D95980C}"/>
              </a:ext>
            </a:extLst>
          </p:cNvPr>
          <p:cNvSpPr txBox="1"/>
          <p:nvPr/>
        </p:nvSpPr>
        <p:spPr>
          <a:xfrm>
            <a:off x="11645517" y="4397570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ontserrat SemiBold" pitchFamily="2" charset="0"/>
              </a:rPr>
              <a:t> Content ID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9123AE-CB3D-BFF8-6C57-41A0F4BBDA6E}"/>
              </a:ext>
            </a:extLst>
          </p:cNvPr>
          <p:cNvSpPr txBox="1"/>
          <p:nvPr/>
        </p:nvSpPr>
        <p:spPr>
          <a:xfrm>
            <a:off x="12054837" y="5583119"/>
            <a:ext cx="133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ontserrat SemiBold" pitchFamily="2" charset="0"/>
              </a:rPr>
              <a:t>Validate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77978E-59B8-2E05-A977-571AF7478A14}"/>
              </a:ext>
            </a:extLst>
          </p:cNvPr>
          <p:cNvSpPr txBox="1"/>
          <p:nvPr/>
        </p:nvSpPr>
        <p:spPr>
          <a:xfrm>
            <a:off x="11650715" y="6345955"/>
            <a:ext cx="138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ontserrat SemiBold" pitchFamily="2" charset="0"/>
              </a:rPr>
              <a:t>Mint Certificate</a:t>
            </a:r>
          </a:p>
        </p:txBody>
      </p:sp>
      <p:pic>
        <p:nvPicPr>
          <p:cNvPr id="36" name="Picture 35" descr="A white house with red roof&#10;&#10;Description automatically generated">
            <a:extLst>
              <a:ext uri="{FF2B5EF4-FFF2-40B4-BE49-F238E27FC236}">
                <a16:creationId xmlns:a16="http://schemas.microsoft.com/office/drawing/2014/main" id="{625C3D46-98A1-565D-7F20-ADCDCF61DE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09" y="4861540"/>
            <a:ext cx="1376316" cy="1376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412587" y="960876"/>
            <a:ext cx="8483400" cy="8440983"/>
          </a:xfrm>
          <a:custGeom>
            <a:avLst/>
            <a:gdLst/>
            <a:ahLst/>
            <a:cxnLst/>
            <a:rect l="l" t="t" r="r" b="b"/>
            <a:pathLst>
              <a:path w="8483400" h="8440983">
                <a:moveTo>
                  <a:pt x="0" y="0"/>
                </a:moveTo>
                <a:lnTo>
                  <a:pt x="8483400" y="0"/>
                </a:lnTo>
                <a:lnTo>
                  <a:pt x="8483400" y="8440982"/>
                </a:lnTo>
                <a:lnTo>
                  <a:pt x="0" y="844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98370" y="3276072"/>
            <a:ext cx="7114217" cy="360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System </a:t>
            </a:r>
          </a:p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Architecture 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25155" y="2928631"/>
            <a:ext cx="7637691" cy="6231196"/>
          </a:xfrm>
          <a:custGeom>
            <a:avLst/>
            <a:gdLst/>
            <a:ahLst/>
            <a:cxnLst/>
            <a:rect l="l" t="t" r="r" b="b"/>
            <a:pathLst>
              <a:path w="7637691" h="6231196">
                <a:moveTo>
                  <a:pt x="0" y="0"/>
                </a:moveTo>
                <a:lnTo>
                  <a:pt x="7637690" y="0"/>
                </a:lnTo>
                <a:lnTo>
                  <a:pt x="7637690" y="6231197"/>
                </a:lnTo>
                <a:lnTo>
                  <a:pt x="0" y="6231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183048" y="1214657"/>
            <a:ext cx="9596764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User Interfaces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809166" y="2838700"/>
            <a:ext cx="10669667" cy="6411058"/>
          </a:xfrm>
          <a:custGeom>
            <a:avLst/>
            <a:gdLst/>
            <a:ahLst/>
            <a:cxnLst/>
            <a:rect l="l" t="t" r="r" b="b"/>
            <a:pathLst>
              <a:path w="10669667" h="6411058">
                <a:moveTo>
                  <a:pt x="0" y="0"/>
                </a:moveTo>
                <a:lnTo>
                  <a:pt x="10669668" y="0"/>
                </a:lnTo>
                <a:lnTo>
                  <a:pt x="10669668" y="6411059"/>
                </a:lnTo>
                <a:lnTo>
                  <a:pt x="0" y="6411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83048" y="1214657"/>
            <a:ext cx="9596764" cy="117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9"/>
              </a:lnSpc>
            </a:pPr>
            <a:r>
              <a:rPr lang="en-US" sz="6863">
                <a:solidFill>
                  <a:srgbClr val="2254C5"/>
                </a:solidFill>
                <a:latin typeface="Montserrat Bold"/>
              </a:rPr>
              <a:t>User Interfaces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454538"/>
            <a:ext cx="170785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Certichain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386</Words>
  <Application>Microsoft Office PowerPoint</Application>
  <PresentationFormat>Custom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Montserrat</vt:lpstr>
      <vt:lpstr>Arial</vt:lpstr>
      <vt:lpstr>Montserrat Bold</vt:lpstr>
      <vt:lpstr>Montserrat Classic</vt:lpstr>
      <vt:lpstr>Montserrat SemiBold</vt:lpstr>
      <vt:lpstr>Montserrat Classic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Certichain</dc:title>
  <cp:lastModifiedBy>Hassaan Iqbal</cp:lastModifiedBy>
  <cp:revision>5</cp:revision>
  <dcterms:created xsi:type="dcterms:W3CDTF">2006-08-16T00:00:00Z</dcterms:created>
  <dcterms:modified xsi:type="dcterms:W3CDTF">2024-02-25T05:40:31Z</dcterms:modified>
  <dc:identifier>DAF9atz1bqU</dc:identifier>
</cp:coreProperties>
</file>